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9" r:id="rId9"/>
    <p:sldId id="270" r:id="rId10"/>
    <p:sldId id="271" r:id="rId11"/>
    <p:sldId id="273" r:id="rId12"/>
    <p:sldId id="274" r:id="rId13"/>
    <p:sldId id="263" r:id="rId14"/>
    <p:sldId id="264" r:id="rId15"/>
    <p:sldId id="265" r:id="rId16"/>
    <p:sldId id="275" r:id="rId17"/>
    <p:sldId id="266" r:id="rId18"/>
    <p:sldId id="267" r:id="rId19"/>
    <p:sldId id="276" r:id="rId20"/>
    <p:sldId id="277" r:id="rId21"/>
    <p:sldId id="268" r:id="rId22"/>
  </p:sldIdLst>
  <p:sldSz cx="18288000" cy="10287000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Montserrat" charset="-52"/>
      <p:regular r:id="rId27"/>
      <p:bold r:id="rId28"/>
      <p:italic r:id="rId29"/>
      <p:boldItalic r:id="rId30"/>
    </p:embeddedFont>
    <p:embeddedFont>
      <p:font typeface="Impact" pitchFamily="34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33" d="100"/>
          <a:sy n="33" d="100"/>
        </p:scale>
        <p:origin x="-1476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sv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699048" y="3020329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1774297" y="9086672"/>
            <a:ext cx="5485003" cy="171628"/>
            <a:chOff x="0" y="0"/>
            <a:chExt cx="812800" cy="254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25433"/>
            </a:xfrm>
            <a:custGeom>
              <a:avLst/>
              <a:gdLst/>
              <a:ahLst/>
              <a:cxnLst/>
              <a:rect l="l" t="t" r="r" b="b"/>
              <a:pathLst>
                <a:path w="812800" h="25433">
                  <a:moveTo>
                    <a:pt x="406400" y="0"/>
                  </a:moveTo>
                  <a:cubicBezTo>
                    <a:pt x="181951" y="0"/>
                    <a:pt x="0" y="5693"/>
                    <a:pt x="0" y="12716"/>
                  </a:cubicBezTo>
                  <a:cubicBezTo>
                    <a:pt x="0" y="19739"/>
                    <a:pt x="181951" y="25433"/>
                    <a:pt x="406400" y="25433"/>
                  </a:cubicBezTo>
                  <a:cubicBezTo>
                    <a:pt x="630849" y="25433"/>
                    <a:pt x="812800" y="19739"/>
                    <a:pt x="812800" y="12716"/>
                  </a:cubicBezTo>
                  <a:cubicBezTo>
                    <a:pt x="812800" y="5693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E7E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2384"/>
              <a:ext cx="660400" cy="206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04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160891" y="2237328"/>
            <a:ext cx="7098409" cy="7020972"/>
          </a:xfrm>
          <a:custGeom>
            <a:avLst/>
            <a:gdLst/>
            <a:ahLst/>
            <a:cxnLst/>
            <a:rect l="l" t="t" r="r" b="b"/>
            <a:pathLst>
              <a:path w="7098409" h="7020972">
                <a:moveTo>
                  <a:pt x="0" y="0"/>
                </a:moveTo>
                <a:lnTo>
                  <a:pt x="7098409" y="0"/>
                </a:lnTo>
                <a:lnTo>
                  <a:pt x="7098409" y="7020972"/>
                </a:lnTo>
                <a:lnTo>
                  <a:pt x="0" y="7020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92466" y="1944224"/>
            <a:ext cx="9231274" cy="44371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7258"/>
              </a:lnSpc>
            </a:pPr>
            <a:r>
              <a:rPr lang="ru-RU" sz="171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ИМИДЖ БРЕНД</a:t>
            </a:r>
            <a:endParaRPr lang="en-US" sz="171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8" name="AutoShape 8"/>
          <p:cNvSpPr/>
          <p:nvPr/>
        </p:nvSpPr>
        <p:spPr>
          <a:xfrm flipV="1">
            <a:off x="592466" y="6515100"/>
            <a:ext cx="8012453" cy="0"/>
          </a:xfrm>
          <a:prstGeom prst="line">
            <a:avLst/>
          </a:prstGeom>
          <a:ln w="38100" cap="flat">
            <a:solidFill>
              <a:srgbClr val="0D3B8A"/>
            </a:solidFill>
            <a:prstDash val="solid"/>
            <a:headEnd type="none" w="sm" len="sm"/>
            <a:tailEnd type="oval" w="lg" len="lg"/>
          </a:ln>
          <a:effectLst/>
        </p:spPr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xmlns="" id="{D4EA054B-4281-BF2C-5C27-EF76E2248B91}"/>
              </a:ext>
            </a:extLst>
          </p:cNvPr>
          <p:cNvSpPr txBox="1"/>
          <p:nvPr/>
        </p:nvSpPr>
        <p:spPr>
          <a:xfrm>
            <a:off x="8127110" y="3053502"/>
            <a:ext cx="1786622" cy="22185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7258"/>
              </a:lnSpc>
            </a:pPr>
            <a:r>
              <a:rPr lang="ru-RU" sz="171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и</a:t>
            </a:r>
            <a:endParaRPr lang="en-US" sz="171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AA2DF4B-6161-A242-8484-7C4531A0B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xmlns="" id="{FB3133E4-5466-203B-6553-E78E437482AC}"/>
              </a:ext>
            </a:extLst>
          </p:cNvPr>
          <p:cNvSpPr/>
          <p:nvPr/>
        </p:nvSpPr>
        <p:spPr>
          <a:xfrm>
            <a:off x="-5472515" y="6955245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30" y="0"/>
                </a:lnTo>
                <a:lnTo>
                  <a:pt x="10945030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8AA5C355-3431-B4F3-DD2F-58068049EBBA}"/>
              </a:ext>
            </a:extLst>
          </p:cNvPr>
          <p:cNvSpPr txBox="1"/>
          <p:nvPr/>
        </p:nvSpPr>
        <p:spPr>
          <a:xfrm>
            <a:off x="5472514" y="1049895"/>
            <a:ext cx="8391593" cy="1295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080"/>
              </a:lnSpc>
            </a:pPr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Элементы</a:t>
            </a:r>
            <a:endParaRPr lang="en-US" sz="120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xmlns="" id="{ED6D7782-017A-4508-7423-0AFC3585F385}"/>
              </a:ext>
            </a:extLst>
          </p:cNvPr>
          <p:cNvSpPr txBox="1"/>
          <p:nvPr/>
        </p:nvSpPr>
        <p:spPr>
          <a:xfrm>
            <a:off x="685800" y="2737801"/>
            <a:ext cx="10287000" cy="5977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32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Опыт потребителей</a:t>
            </a:r>
            <a:r>
              <a:rPr lang="ru-RU" sz="32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Реальный опыт использования продукта влияет на формирование имиджа.</a:t>
            </a:r>
          </a:p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32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Отзывы и рекомендации</a:t>
            </a:r>
            <a:r>
              <a:rPr lang="ru-RU" sz="32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Мнения других людей могут существенно изменить восприятие.</a:t>
            </a:r>
          </a:p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32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Медиа</a:t>
            </a:r>
            <a:r>
              <a:rPr lang="ru-RU" sz="32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Публикации в СМИ, реклама и PR-кампании формируют общественное мнение о бренде.</a:t>
            </a:r>
          </a:p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32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Социальные сети</a:t>
            </a:r>
            <a:r>
              <a:rPr lang="ru-RU" sz="32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Век цифровых технологий делает социальные медиа важным инструментом формирования имиджа.</a:t>
            </a:r>
            <a:endParaRPr lang="en-US" sz="2800" dirty="0">
              <a:solidFill>
                <a:srgbClr val="0D3B8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78A196E5-D679-72C8-C5CC-CE01702EAD22}"/>
              </a:ext>
            </a:extLst>
          </p:cNvPr>
          <p:cNvSpPr/>
          <p:nvPr/>
        </p:nvSpPr>
        <p:spPr>
          <a:xfrm>
            <a:off x="12268200" y="-5191423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19478376-D515-48D8-9475-D91118F3045D}"/>
              </a:ext>
            </a:extLst>
          </p:cNvPr>
          <p:cNvSpPr/>
          <p:nvPr/>
        </p:nvSpPr>
        <p:spPr>
          <a:xfrm>
            <a:off x="-6248400" y="308610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xmlns="" id="{179FACCF-7DD7-742A-B2B4-5A04930AB4F0}"/>
              </a:ext>
            </a:extLst>
          </p:cNvPr>
          <p:cNvSpPr/>
          <p:nvPr/>
        </p:nvSpPr>
        <p:spPr>
          <a:xfrm flipH="1">
            <a:off x="11007968" y="2737802"/>
            <a:ext cx="7743925" cy="7543110"/>
          </a:xfrm>
          <a:custGeom>
            <a:avLst/>
            <a:gdLst/>
            <a:ahLst/>
            <a:cxnLst/>
            <a:rect l="l" t="t" r="r" b="b"/>
            <a:pathLst>
              <a:path w="7743925" h="7194811">
                <a:moveTo>
                  <a:pt x="7743925" y="0"/>
                </a:moveTo>
                <a:lnTo>
                  <a:pt x="0" y="0"/>
                </a:lnTo>
                <a:lnTo>
                  <a:pt x="0" y="7194811"/>
                </a:lnTo>
                <a:lnTo>
                  <a:pt x="7743925" y="7194811"/>
                </a:lnTo>
                <a:lnTo>
                  <a:pt x="774392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589777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215D806-8CD3-6DEC-59CC-8D06B24A4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xmlns="" id="{6E3D1ABA-DB68-6C66-F57F-3F4D55B97013}"/>
              </a:ext>
            </a:extLst>
          </p:cNvPr>
          <p:cNvSpPr txBox="1"/>
          <p:nvPr/>
        </p:nvSpPr>
        <p:spPr>
          <a:xfrm>
            <a:off x="3478467" y="419100"/>
            <a:ext cx="10802857" cy="1782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860"/>
              </a:lnSpc>
            </a:pPr>
            <a:r>
              <a:rPr lang="ru-RU" sz="119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Функции</a:t>
            </a:r>
            <a:endParaRPr lang="en-US" sz="99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xmlns="" id="{E90666C7-B454-CFFF-443B-DD60D1D08A9C}"/>
              </a:ext>
            </a:extLst>
          </p:cNvPr>
          <p:cNvSpPr txBox="1"/>
          <p:nvPr/>
        </p:nvSpPr>
        <p:spPr>
          <a:xfrm>
            <a:off x="533400" y="2816403"/>
            <a:ext cx="8034511" cy="35269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4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01. Формирование общественного мнения: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Имидж влияет на то, как компания воспринимается обществом.</a:t>
            </a:r>
          </a:p>
          <a:p>
            <a:pPr algn="ctr">
              <a:lnSpc>
                <a:spcPts val="8599"/>
              </a:lnSpc>
            </a:pPr>
            <a:endParaRPr lang="en-US" sz="4299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286A94DE-A551-7B56-04A4-BC69646445CA}"/>
              </a:ext>
            </a:extLst>
          </p:cNvPr>
          <p:cNvSpPr txBox="1"/>
          <p:nvPr/>
        </p:nvSpPr>
        <p:spPr>
          <a:xfrm>
            <a:off x="9448800" y="2816403"/>
            <a:ext cx="8538116" cy="25082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02. Создание доверия: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Положительный имидж способствует доверию со стороны клиентов.</a:t>
            </a:r>
            <a:endParaRPr lang="en-US" sz="4299" dirty="0">
              <a:solidFill>
                <a:srgbClr val="0D3B8A"/>
              </a:solidFill>
              <a:latin typeface="Montserrat" panose="00000500000000000000" pitchFamily="2" charset="-52"/>
              <a:ea typeface="Impact"/>
              <a:cs typeface="Impact"/>
              <a:sym typeface="Impac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xmlns="" id="{C3C26050-6395-2462-23CA-AE3752E05988}"/>
              </a:ext>
            </a:extLst>
          </p:cNvPr>
          <p:cNvSpPr/>
          <p:nvPr/>
        </p:nvSpPr>
        <p:spPr>
          <a:xfrm>
            <a:off x="13201590" y="-661338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542833DF-544E-1AA7-AB08-4E2E2A4D08DC}"/>
              </a:ext>
            </a:extLst>
          </p:cNvPr>
          <p:cNvSpPr/>
          <p:nvPr/>
        </p:nvSpPr>
        <p:spPr>
          <a:xfrm>
            <a:off x="-4769113" y="4996397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xmlns="" id="{628CF1C7-ACCD-EEC5-5B39-8A2A103AFA01}"/>
              </a:ext>
            </a:extLst>
          </p:cNvPr>
          <p:cNvSpPr txBox="1"/>
          <p:nvPr/>
        </p:nvSpPr>
        <p:spPr>
          <a:xfrm>
            <a:off x="4874942" y="6236582"/>
            <a:ext cx="8538116" cy="31698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03. Увеличение конкурентоспособности: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Компании с хорошим имиджем легче привлекают новых клиентов.</a:t>
            </a:r>
            <a:endParaRPr lang="en-US" sz="4299" dirty="0">
              <a:solidFill>
                <a:srgbClr val="0D3B8A"/>
              </a:solidFill>
              <a:latin typeface="Montserrat" panose="00000500000000000000" pitchFamily="2" charset="-52"/>
              <a:ea typeface="Impact"/>
              <a:cs typeface="Impact"/>
              <a:sym typeface="Impact"/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xmlns="" id="{971BF297-188C-0692-D7F0-71585F7E765F}"/>
              </a:ext>
            </a:extLst>
          </p:cNvPr>
          <p:cNvSpPr/>
          <p:nvPr/>
        </p:nvSpPr>
        <p:spPr>
          <a:xfrm>
            <a:off x="-4769113" y="6236582"/>
            <a:ext cx="8538116" cy="871086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470005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B524E72-9B0A-66F9-EC07-5B793B40F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xmlns="" id="{918B87F9-02CA-9E35-0F03-136928E620C7}"/>
              </a:ext>
            </a:extLst>
          </p:cNvPr>
          <p:cNvSpPr txBox="1"/>
          <p:nvPr/>
        </p:nvSpPr>
        <p:spPr>
          <a:xfrm>
            <a:off x="3478467" y="419100"/>
            <a:ext cx="10802857" cy="1782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860"/>
              </a:lnSpc>
            </a:pPr>
            <a:r>
              <a:rPr lang="ru-RU" sz="119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Функции</a:t>
            </a:r>
            <a:endParaRPr lang="en-US" sz="99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xmlns="" id="{902641F8-EC4F-BAED-E9E3-AAF9FB4DD69B}"/>
              </a:ext>
            </a:extLst>
          </p:cNvPr>
          <p:cNvSpPr txBox="1"/>
          <p:nvPr/>
        </p:nvSpPr>
        <p:spPr>
          <a:xfrm>
            <a:off x="533401" y="2816403"/>
            <a:ext cx="7239000" cy="53120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4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04. Привлечение инвестиций: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Хороший имидж может привлечь инвесторов и партнеров, которые хотят сотрудничать с успешными и надежными компаниями.</a:t>
            </a:r>
          </a:p>
          <a:p>
            <a:pPr algn="ctr">
              <a:lnSpc>
                <a:spcPts val="8599"/>
              </a:lnSpc>
            </a:pPr>
            <a:endParaRPr lang="en-US" sz="4299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49B81E96-704C-E828-9EF5-9EFFF51E50B9}"/>
              </a:ext>
            </a:extLst>
          </p:cNvPr>
          <p:cNvSpPr txBox="1"/>
          <p:nvPr/>
        </p:nvSpPr>
        <p:spPr>
          <a:xfrm>
            <a:off x="9144000" y="4141720"/>
            <a:ext cx="8305799" cy="43549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05. Устойчивость к кризисам 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Компании с положительным имиджем могут легче переживать кризисы, так как их репутация уже зарекомендовала доверие у потребителей.</a:t>
            </a:r>
            <a:endParaRPr lang="en-US" sz="4299" dirty="0">
              <a:solidFill>
                <a:srgbClr val="0D3B8A"/>
              </a:solidFill>
              <a:latin typeface="Montserrat" panose="00000500000000000000" pitchFamily="2" charset="-52"/>
              <a:ea typeface="Impact"/>
              <a:cs typeface="Impact"/>
              <a:sym typeface="Impac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xmlns="" id="{0B1D7ECD-FAD2-81D1-F364-F80EC2953D0A}"/>
              </a:ext>
            </a:extLst>
          </p:cNvPr>
          <p:cNvSpPr/>
          <p:nvPr/>
        </p:nvSpPr>
        <p:spPr>
          <a:xfrm>
            <a:off x="13201590" y="-661338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321A49FD-4278-0A2C-6C5B-AE6BB56C3C47}"/>
              </a:ext>
            </a:extLst>
          </p:cNvPr>
          <p:cNvSpPr/>
          <p:nvPr/>
        </p:nvSpPr>
        <p:spPr>
          <a:xfrm>
            <a:off x="-4769113" y="4996397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xmlns="" id="{3F0E46D5-5500-8684-E86B-D1E837BD4CD0}"/>
              </a:ext>
            </a:extLst>
          </p:cNvPr>
          <p:cNvSpPr/>
          <p:nvPr/>
        </p:nvSpPr>
        <p:spPr>
          <a:xfrm>
            <a:off x="-4769113" y="6236582"/>
            <a:ext cx="8538116" cy="871086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887438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39179" y="3695700"/>
            <a:ext cx="7454379" cy="7707190"/>
          </a:xfrm>
          <a:custGeom>
            <a:avLst/>
            <a:gdLst/>
            <a:ahLst/>
            <a:cxnLst/>
            <a:rect l="l" t="t" r="r" b="b"/>
            <a:pathLst>
              <a:path w="8356956" h="9083648">
                <a:moveTo>
                  <a:pt x="0" y="0"/>
                </a:moveTo>
                <a:lnTo>
                  <a:pt x="8356956" y="0"/>
                </a:lnTo>
                <a:lnTo>
                  <a:pt x="8356956" y="9083648"/>
                </a:lnTo>
                <a:lnTo>
                  <a:pt x="0" y="90836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952457" y="789194"/>
            <a:ext cx="12801599" cy="2539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80"/>
              </a:lnSpc>
            </a:pPr>
            <a:r>
              <a:rPr lang="ru-RU" sz="9592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Взаимосвязь имиджа и бренда</a:t>
            </a:r>
            <a:endParaRPr lang="en-US" sz="9592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467600" y="3695700"/>
            <a:ext cx="10433538" cy="6155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Имидж и бренд тесно связаны между собой. Бренд создает основу для формирования имиджа, а имидж может влиять на восприятие бренда. Как отмечают авторы учебного пособия «Связи с общественностью. Теория и практика», негативный имидж может существенно подорвать доверие к бренду, даже если он имеет сильные позиции на рынке.</a:t>
            </a:r>
            <a:endParaRPr lang="en-US" sz="4000" dirty="0">
              <a:solidFill>
                <a:srgbClr val="0D3B8A"/>
              </a:solidFill>
              <a:latin typeface="Montserrat" panose="00000500000000000000" pitchFamily="2" charset="-52"/>
              <a:ea typeface="Impact"/>
              <a:cs typeface="Impact"/>
              <a:sym typeface="Impact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xmlns="" id="{AA41762F-C3B4-342D-3DC0-0A4F41935790}"/>
              </a:ext>
            </a:extLst>
          </p:cNvPr>
          <p:cNvSpPr/>
          <p:nvPr/>
        </p:nvSpPr>
        <p:spPr>
          <a:xfrm>
            <a:off x="-5611694" y="-1962252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999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2400" y="1819513"/>
            <a:ext cx="10304272" cy="66479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4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Примеры успешных брендов</a:t>
            </a:r>
            <a:endParaRPr lang="en-US" sz="144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-3539833" y="3176884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4">
            <a:extLst>
              <a:ext uri="{FF2B5EF4-FFF2-40B4-BE49-F238E27FC236}">
                <a16:creationId xmlns:a16="http://schemas.microsoft.com/office/drawing/2014/main" xmlns="" id="{3C968E24-8598-C423-6828-3845AA509E9F}"/>
              </a:ext>
            </a:extLst>
          </p:cNvPr>
          <p:cNvSpPr/>
          <p:nvPr/>
        </p:nvSpPr>
        <p:spPr>
          <a:xfrm>
            <a:off x="10620350" y="2274185"/>
            <a:ext cx="8053754" cy="8089979"/>
          </a:xfrm>
          <a:custGeom>
            <a:avLst/>
            <a:gdLst/>
            <a:ahLst/>
            <a:cxnLst/>
            <a:rect l="l" t="t" r="r" b="b"/>
            <a:pathLst>
              <a:path w="6997854" h="7180634">
                <a:moveTo>
                  <a:pt x="0" y="0"/>
                </a:moveTo>
                <a:lnTo>
                  <a:pt x="6997854" y="0"/>
                </a:lnTo>
                <a:lnTo>
                  <a:pt x="6997854" y="7180634"/>
                </a:lnTo>
                <a:lnTo>
                  <a:pt x="0" y="7180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xmlns="" id="{2164779B-9BBB-8AFF-AC38-3147782C698D}"/>
              </a:ext>
            </a:extLst>
          </p:cNvPr>
          <p:cNvSpPr/>
          <p:nvPr/>
        </p:nvSpPr>
        <p:spPr>
          <a:xfrm>
            <a:off x="12344400" y="-491490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002108" y="-3804418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30" y="0"/>
                </a:lnTo>
                <a:lnTo>
                  <a:pt x="10945030" y="10581206"/>
                </a:lnTo>
                <a:lnTo>
                  <a:pt x="0" y="105812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79585" y="800100"/>
            <a:ext cx="8716492" cy="1372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80"/>
              </a:lnSpc>
            </a:pPr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01. </a:t>
            </a:r>
            <a:r>
              <a:rPr lang="en-US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Coca-Cola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30631" y="2172271"/>
            <a:ext cx="10210800" cy="7937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800"/>
              </a:lnSpc>
            </a:pPr>
            <a:r>
              <a:rPr lang="ru-RU" sz="3600" dirty="0">
                <a:solidFill>
                  <a:srgbClr val="0D3B8A"/>
                </a:solidFill>
                <a:latin typeface="Impact" panose="020B0806030902050204" pitchFamily="34" charset="0"/>
                <a:ea typeface="Montserrat"/>
                <a:cs typeface="Montserrat"/>
                <a:sym typeface="Montserrat"/>
              </a:rPr>
              <a:t>– Элементы: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-RU" sz="28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Название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Coca-Cola — легко запоминаемое и ассоциируется с освежающим напитком.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Логотип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Знаменитый красный логотип с белыми буквами стал иконой.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Упаковка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Классическая бутылка Coca-Cola имеет уникальную форму, которая легко узнаваема.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Слоган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«</a:t>
            </a:r>
            <a:r>
              <a:rPr lang="ru-RU" sz="2800" dirty="0" err="1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Taste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-RU" sz="2800" dirty="0" err="1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the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-RU" sz="2800" dirty="0" err="1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Feeling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» «Испытайте это чувство на вкус» — создает эмоциональную связь с потребителями.</a:t>
            </a:r>
          </a:p>
          <a:p>
            <a:pPr algn="just">
              <a:lnSpc>
                <a:spcPts val="4800"/>
              </a:lnSpc>
            </a:pPr>
            <a:r>
              <a:rPr lang="ru-RU" sz="3600" dirty="0">
                <a:solidFill>
                  <a:srgbClr val="0D3B8A"/>
                </a:solidFill>
                <a:latin typeface="Impact" panose="020B0806030902050204" pitchFamily="34" charset="0"/>
                <a:ea typeface="Montserrat"/>
                <a:cs typeface="Montserrat"/>
                <a:sym typeface="Montserrat"/>
              </a:rPr>
              <a:t>   – Функции: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Формирует доверие благодаря высокому качеству продукции и постоянному контролю.</a:t>
            </a:r>
            <a:endParaRPr lang="en-US" sz="2800" dirty="0">
              <a:solidFill>
                <a:srgbClr val="0D3B8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A9DB9D5-B682-2208-E2D2-5D4401EF3E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2620">
            <a:off x="14685818" y="313681"/>
            <a:ext cx="2076879" cy="810141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38580B8-6355-70C3-F6C3-FED7046A49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1469">
            <a:off x="12056741" y="4732804"/>
            <a:ext cx="2345887" cy="42743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EAC71EB-64D2-747F-78AE-35CF6605C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xmlns="" id="{05D0C0D4-DCBA-2F55-8A79-EC21D6AF8230}"/>
              </a:ext>
            </a:extLst>
          </p:cNvPr>
          <p:cNvSpPr/>
          <p:nvPr/>
        </p:nvSpPr>
        <p:spPr>
          <a:xfrm>
            <a:off x="-7162800" y="194310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30" y="0"/>
                </a:lnTo>
                <a:lnTo>
                  <a:pt x="10945030" y="10581206"/>
                </a:lnTo>
                <a:lnTo>
                  <a:pt x="0" y="105812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73B5F8FD-2BCA-F29A-A8C0-50499A8CB1D1}"/>
              </a:ext>
            </a:extLst>
          </p:cNvPr>
          <p:cNvSpPr txBox="1"/>
          <p:nvPr/>
        </p:nvSpPr>
        <p:spPr>
          <a:xfrm>
            <a:off x="779585" y="800100"/>
            <a:ext cx="8716492" cy="1372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80"/>
              </a:lnSpc>
            </a:pPr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02. </a:t>
            </a:r>
            <a:r>
              <a:rPr lang="en-US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Apple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xmlns="" id="{3C5113C8-51B8-9E2F-98D7-F028EF58B274}"/>
              </a:ext>
            </a:extLst>
          </p:cNvPr>
          <p:cNvSpPr txBox="1"/>
          <p:nvPr/>
        </p:nvSpPr>
        <p:spPr>
          <a:xfrm>
            <a:off x="762000" y="2186925"/>
            <a:ext cx="10210800" cy="73214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800"/>
              </a:lnSpc>
            </a:pPr>
            <a:r>
              <a:rPr lang="ru-RU" sz="3600" dirty="0">
                <a:solidFill>
                  <a:srgbClr val="0D3B8A"/>
                </a:solidFill>
                <a:latin typeface="Impact" panose="020B0806030902050204" pitchFamily="34" charset="0"/>
                <a:ea typeface="Montserrat"/>
                <a:cs typeface="Montserrat"/>
                <a:sym typeface="Montserrat"/>
              </a:rPr>
              <a:t>– Элементы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-RU" sz="28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Название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Apple — простое и запоминающееся название, ассоциирующееся с инновациями.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Логотип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Логотип в виде укушенного яблока стал символом технологического прогресса.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Упаковка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Элегантная и минималистичная упаковка, подчеркивающая качество продукта.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Слоган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«</a:t>
            </a:r>
            <a:r>
              <a:rPr lang="en-US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Think Different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» «Думай по-другому»</a:t>
            </a:r>
            <a:r>
              <a:rPr lang="en-US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 — </a:t>
            </a: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отражает философию инноваций.</a:t>
            </a:r>
          </a:p>
          <a:p>
            <a:pPr algn="just">
              <a:lnSpc>
                <a:spcPts val="4800"/>
              </a:lnSpc>
            </a:pPr>
            <a:r>
              <a:rPr lang="ru-RU" sz="3600" dirty="0">
                <a:solidFill>
                  <a:srgbClr val="0D3B8A"/>
                </a:solidFill>
                <a:latin typeface="Impact" panose="020B0806030902050204" pitchFamily="34" charset="0"/>
                <a:ea typeface="Montserrat"/>
                <a:cs typeface="Montserrat"/>
                <a:sym typeface="Montserrat"/>
              </a:rPr>
              <a:t>   – Функции:</a:t>
            </a:r>
          </a:p>
          <a:p>
            <a:pPr marL="342900" indent="-342900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Создает лояльность у клиентов благодаря высокому качеству и уникальному дизайну.</a:t>
            </a:r>
            <a:endParaRPr lang="en-US" sz="2800" dirty="0">
              <a:solidFill>
                <a:srgbClr val="0D3B8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1A4AF38-3E03-96F9-6A57-FF7CD85EBD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662" y="67408"/>
            <a:ext cx="5345695" cy="499286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24651D0-8D7E-C9BF-2178-96BA9CE707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56905" y="3390900"/>
            <a:ext cx="4216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006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90484" y="751493"/>
            <a:ext cx="16507032" cy="66018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43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Методы формирования бренда и имиджа</a:t>
            </a:r>
            <a:endParaRPr lang="en-US" sz="143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2583031" y="-5981700"/>
            <a:ext cx="9972170" cy="9525000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4267200" y="4196297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xmlns="" id="{C8A5A36D-9C4A-685F-D428-6EDF89F369FE}"/>
              </a:ext>
            </a:extLst>
          </p:cNvPr>
          <p:cNvSpPr/>
          <p:nvPr/>
        </p:nvSpPr>
        <p:spPr>
          <a:xfrm flipV="1">
            <a:off x="4876800" y="7734300"/>
            <a:ext cx="8012453" cy="0"/>
          </a:xfrm>
          <a:prstGeom prst="line">
            <a:avLst/>
          </a:prstGeom>
          <a:ln w="38100" cap="flat">
            <a:solidFill>
              <a:srgbClr val="0D3B8A"/>
            </a:solidFill>
            <a:prstDash val="solid"/>
            <a:headEnd type="none" w="sm" len="sm"/>
            <a:tailEnd type="oval" w="lg" len="lg"/>
          </a:ln>
          <a:effectLst/>
        </p:spPr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xmlns="" id="{8091BFA1-4A86-4205-2044-33E40901BAEF}"/>
              </a:ext>
            </a:extLst>
          </p:cNvPr>
          <p:cNvSpPr/>
          <p:nvPr/>
        </p:nvSpPr>
        <p:spPr>
          <a:xfrm>
            <a:off x="12583031" y="-492011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568470" y="-1073227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6"/>
                </a:lnTo>
                <a:lnTo>
                  <a:pt x="0" y="105812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172571" y="5081894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6"/>
                </a:lnTo>
                <a:lnTo>
                  <a:pt x="0" y="105812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5" name="TextBox 5"/>
          <p:cNvSpPr txBox="1"/>
          <p:nvPr/>
        </p:nvSpPr>
        <p:spPr>
          <a:xfrm>
            <a:off x="599550" y="632163"/>
            <a:ext cx="17088900" cy="27443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680"/>
              </a:lnSpc>
            </a:pPr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Стратегии создания бренда</a:t>
            </a:r>
            <a:r>
              <a:rPr lang="en-US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 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xmlns="" id="{A6A46CE0-2E1A-03F8-8127-A8C4EA4C1200}"/>
              </a:ext>
            </a:extLst>
          </p:cNvPr>
          <p:cNvSpPr txBox="1"/>
          <p:nvPr/>
        </p:nvSpPr>
        <p:spPr>
          <a:xfrm>
            <a:off x="170400" y="3352858"/>
            <a:ext cx="17088899" cy="6477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28369" lvl="1" indent="-464185" algn="l">
              <a:lnSpc>
                <a:spcPts val="8599"/>
              </a:lnSpc>
              <a:buFont typeface="Arial"/>
              <a:buChar char="•"/>
            </a:pPr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01. Дифференциация: </a:t>
            </a:r>
            <a:r>
              <a:rPr lang="ru-RU" sz="4299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Выделение уникальных черт продукта или услуги.</a:t>
            </a:r>
          </a:p>
          <a:p>
            <a:pPr marL="928369" lvl="1" indent="-464185" algn="l">
              <a:lnSpc>
                <a:spcPts val="8599"/>
              </a:lnSpc>
              <a:buFont typeface="Arial"/>
              <a:buChar char="•"/>
            </a:pPr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02. Целевая аудитория: </a:t>
            </a:r>
            <a:r>
              <a:rPr lang="ru-RU" sz="4299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Определение целевой аудитории и адаптация коммуникаций под ее нужды.</a:t>
            </a:r>
          </a:p>
          <a:p>
            <a:pPr marL="928369" lvl="1" indent="-464185" algn="l">
              <a:lnSpc>
                <a:spcPts val="8599"/>
              </a:lnSpc>
              <a:buFont typeface="Arial"/>
              <a:buChar char="•"/>
            </a:pPr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03. Качество и инновации: </a:t>
            </a:r>
            <a:r>
              <a:rPr lang="ru-RU" sz="4299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Постоянное улучшение качества продукта и внедрение инноваций.</a:t>
            </a:r>
            <a:endParaRPr lang="en-US" sz="4299" dirty="0">
              <a:solidFill>
                <a:srgbClr val="0D3B8A"/>
              </a:solidFill>
              <a:latin typeface="Montserrat" panose="00000500000000000000" pitchFamily="2" charset="-52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01D33B0-CD47-5288-D266-A2CFE81A2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xmlns="" id="{BD5FF67F-FE56-98D5-4DFA-B8651D6F05B6}"/>
              </a:ext>
            </a:extLst>
          </p:cNvPr>
          <p:cNvSpPr/>
          <p:nvPr/>
        </p:nvSpPr>
        <p:spPr>
          <a:xfrm>
            <a:off x="12568470" y="-1073227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6"/>
                </a:lnTo>
                <a:lnTo>
                  <a:pt x="0" y="105812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xmlns="" id="{6883FD73-26B8-CECB-0042-C9D2DA9FA172}"/>
              </a:ext>
            </a:extLst>
          </p:cNvPr>
          <p:cNvSpPr/>
          <p:nvPr/>
        </p:nvSpPr>
        <p:spPr>
          <a:xfrm>
            <a:off x="7172571" y="5081894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6"/>
                </a:lnTo>
                <a:lnTo>
                  <a:pt x="0" y="105812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xmlns="" id="{79C43FC3-F857-E8A5-C132-312CB2A88002}"/>
              </a:ext>
            </a:extLst>
          </p:cNvPr>
          <p:cNvSpPr txBox="1"/>
          <p:nvPr/>
        </p:nvSpPr>
        <p:spPr>
          <a:xfrm>
            <a:off x="599550" y="632163"/>
            <a:ext cx="17088900" cy="27443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680"/>
              </a:lnSpc>
            </a:pPr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Стратегии создания имиджа</a:t>
            </a:r>
            <a:r>
              <a:rPr lang="en-US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 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xmlns="" id="{EEC3BAF9-FF3E-BCB0-9BB0-2ADCE8554E21}"/>
              </a:ext>
            </a:extLst>
          </p:cNvPr>
          <p:cNvSpPr txBox="1"/>
          <p:nvPr/>
        </p:nvSpPr>
        <p:spPr>
          <a:xfrm>
            <a:off x="170400" y="3352858"/>
            <a:ext cx="18422400" cy="6477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28369" lvl="1" indent="-464185" algn="l">
              <a:lnSpc>
                <a:spcPts val="8599"/>
              </a:lnSpc>
              <a:buFont typeface="Arial"/>
              <a:buChar char="•"/>
            </a:pPr>
            <a:r>
              <a:rPr lang="ru-RU" sz="4299" dirty="0">
                <a:solidFill>
                  <a:srgbClr val="0D3B8A"/>
                </a:solidFill>
                <a:latin typeface="Impact" panose="020B0806030902050204" pitchFamily="34" charset="0"/>
                <a:ea typeface="Impact"/>
                <a:cs typeface="Impact"/>
                <a:sym typeface="Impact"/>
              </a:rPr>
              <a:t>01. PR-кампании</a:t>
            </a:r>
            <a:r>
              <a:rPr lang="ru-RU" sz="4299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: Проведение мероприятий для улучшения общественного мнения о компании.</a:t>
            </a:r>
          </a:p>
          <a:p>
            <a:pPr marL="928369" lvl="1" indent="-464185" algn="l">
              <a:lnSpc>
                <a:spcPts val="8599"/>
              </a:lnSpc>
              <a:buFont typeface="Arial"/>
              <a:buChar char="•"/>
            </a:pPr>
            <a:r>
              <a:rPr lang="ru-RU" sz="4299" dirty="0">
                <a:solidFill>
                  <a:srgbClr val="0D3B8A"/>
                </a:solidFill>
                <a:latin typeface="Impact" panose="020B0806030902050204" pitchFamily="34" charset="0"/>
                <a:ea typeface="Impact"/>
                <a:cs typeface="Impact"/>
                <a:sym typeface="Impact"/>
              </a:rPr>
              <a:t>02. Работа с отзывами</a:t>
            </a:r>
            <a:r>
              <a:rPr lang="ru-RU" sz="4299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: Активное реагирование на отзывы клиентов для улучшения их опыта.</a:t>
            </a:r>
          </a:p>
          <a:p>
            <a:pPr marL="928369" lvl="1" indent="-464185" algn="l">
              <a:lnSpc>
                <a:spcPts val="8599"/>
              </a:lnSpc>
              <a:buFont typeface="Arial"/>
              <a:buChar char="•"/>
            </a:pPr>
            <a:r>
              <a:rPr lang="ru-RU" sz="4299" dirty="0">
                <a:solidFill>
                  <a:srgbClr val="0D3B8A"/>
                </a:solidFill>
                <a:latin typeface="Impact" panose="020B0806030902050204" pitchFamily="34" charset="0"/>
                <a:ea typeface="Impact"/>
                <a:cs typeface="Impact"/>
                <a:sym typeface="Impact"/>
              </a:rPr>
              <a:t>03. Социальная ответственность</a:t>
            </a:r>
            <a:r>
              <a:rPr lang="ru-RU" sz="4299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: Участие в социальных инициативах для формирования положительного имиджа.</a:t>
            </a:r>
            <a:endParaRPr lang="en-US" sz="4299" dirty="0">
              <a:solidFill>
                <a:srgbClr val="0D3B8A"/>
              </a:solidFill>
              <a:latin typeface="Montserrat" panose="00000500000000000000" pitchFamily="2" charset="-52"/>
              <a:ea typeface="Impact"/>
              <a:cs typeface="Impact"/>
              <a:sym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319204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496908" y="876300"/>
            <a:ext cx="9294184" cy="2660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056"/>
              </a:lnSpc>
            </a:pPr>
            <a:r>
              <a:rPr lang="ru-RU" sz="1646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Введение</a:t>
            </a:r>
            <a:endParaRPr lang="en-US" sz="16469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85421" y="3905020"/>
            <a:ext cx="16317157" cy="48283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28369" lvl="1" indent="-464185" algn="l">
              <a:lnSpc>
                <a:spcPct val="150000"/>
              </a:lnSpc>
              <a:buFont typeface="Arial"/>
              <a:buChar char="•"/>
            </a:pPr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В условиях современного рынка, насыщенного предложениями и конкурентами, понятия «имидж» и «бренд» становятся ключевыми для успеха любой компании. Эти термины часто используются в маркетинге и рекламе, однако их значение и взаимосвязь требуют глубокого анализа. </a:t>
            </a:r>
            <a:endParaRPr lang="en-US" sz="4299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3201590" y="-661338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-5858619" y="6319175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8C7C9A4-3856-38BB-25E5-B7E579421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xmlns="" id="{E61E5176-48E3-5F36-52B0-6F6B9A71CF10}"/>
              </a:ext>
            </a:extLst>
          </p:cNvPr>
          <p:cNvSpPr txBox="1"/>
          <p:nvPr/>
        </p:nvSpPr>
        <p:spPr>
          <a:xfrm>
            <a:off x="2858054" y="184669"/>
            <a:ext cx="12571892" cy="2660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056"/>
              </a:lnSpc>
            </a:pPr>
            <a:r>
              <a:rPr lang="ru-RU" sz="1646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Заключение</a:t>
            </a:r>
            <a:endParaRPr lang="en-US" sz="16469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8D12EC76-CBE1-54DC-5F04-B156ABC09623}"/>
              </a:ext>
            </a:extLst>
          </p:cNvPr>
          <p:cNvSpPr txBox="1"/>
          <p:nvPr/>
        </p:nvSpPr>
        <p:spPr>
          <a:xfrm>
            <a:off x="-152400" y="2844756"/>
            <a:ext cx="18440400" cy="69728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28369" lvl="1" indent="-464185" algn="l">
              <a:lnSpc>
                <a:spcPct val="150000"/>
              </a:lnSpc>
              <a:buFont typeface="Arial"/>
              <a:buChar char="•"/>
            </a:pPr>
            <a:r>
              <a:rPr lang="ru-RU" sz="44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Имидж и бренд являются ключевыми элементами успешного бизнеса в современном мире. Понимание их различий и взаимосвязи позволяет компаниям эффективно управлять своим восприятием на рынке, создавать ценность для клиентов и строить долгосрочные отношения с ними. В условиях высокой конкуренции важно не только создать сильный бренд, но и поддерживать положительный имидж, чтобы завоевать доверие и лояльность потребителей.</a:t>
            </a:r>
            <a:endParaRPr lang="en-US" sz="44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xmlns="" id="{6FF7DF54-77A7-4E84-C0DE-D2F439AFAA19}"/>
              </a:ext>
            </a:extLst>
          </p:cNvPr>
          <p:cNvSpPr/>
          <p:nvPr/>
        </p:nvSpPr>
        <p:spPr>
          <a:xfrm>
            <a:off x="13201590" y="-661338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xmlns="" id="{6FE597FA-B6CF-F44E-F4A0-D53F0EEC3F75}"/>
              </a:ext>
            </a:extLst>
          </p:cNvPr>
          <p:cNvSpPr/>
          <p:nvPr/>
        </p:nvSpPr>
        <p:spPr>
          <a:xfrm>
            <a:off x="-5858619" y="6319175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764517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699048" y="3020329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797135" y="8665010"/>
            <a:ext cx="5485003" cy="171628"/>
            <a:chOff x="0" y="0"/>
            <a:chExt cx="812800" cy="254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25433"/>
            </a:xfrm>
            <a:custGeom>
              <a:avLst/>
              <a:gdLst/>
              <a:ahLst/>
              <a:cxnLst/>
              <a:rect l="l" t="t" r="r" b="b"/>
              <a:pathLst>
                <a:path w="812800" h="25433">
                  <a:moveTo>
                    <a:pt x="406400" y="0"/>
                  </a:moveTo>
                  <a:cubicBezTo>
                    <a:pt x="181951" y="0"/>
                    <a:pt x="0" y="5693"/>
                    <a:pt x="0" y="12716"/>
                  </a:cubicBezTo>
                  <a:cubicBezTo>
                    <a:pt x="0" y="19739"/>
                    <a:pt x="181951" y="25433"/>
                    <a:pt x="406400" y="25433"/>
                  </a:cubicBezTo>
                  <a:cubicBezTo>
                    <a:pt x="630849" y="25433"/>
                    <a:pt x="812800" y="19739"/>
                    <a:pt x="812800" y="12716"/>
                  </a:cubicBezTo>
                  <a:cubicBezTo>
                    <a:pt x="812800" y="5693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E7EB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2384"/>
              <a:ext cx="660400" cy="206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04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964887" y="1815666"/>
            <a:ext cx="7098409" cy="7020972"/>
          </a:xfrm>
          <a:custGeom>
            <a:avLst/>
            <a:gdLst/>
            <a:ahLst/>
            <a:cxnLst/>
            <a:rect l="l" t="t" r="r" b="b"/>
            <a:pathLst>
              <a:path w="7098409" h="7020972">
                <a:moveTo>
                  <a:pt x="0" y="0"/>
                </a:moveTo>
                <a:lnTo>
                  <a:pt x="7098409" y="0"/>
                </a:lnTo>
                <a:lnTo>
                  <a:pt x="7098409" y="7020972"/>
                </a:lnTo>
                <a:lnTo>
                  <a:pt x="0" y="7020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760138" y="1815666"/>
            <a:ext cx="12458700" cy="66556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7258"/>
              </a:lnSpc>
            </a:pPr>
            <a:r>
              <a:rPr lang="ru-RU" sz="20545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Спасибо за внимание</a:t>
            </a:r>
            <a:endParaRPr lang="en-US" sz="20545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xmlns="" id="{D6B46952-F3B5-7F12-85E1-F0CE3D895D10}"/>
              </a:ext>
            </a:extLst>
          </p:cNvPr>
          <p:cNvSpPr/>
          <p:nvPr/>
        </p:nvSpPr>
        <p:spPr>
          <a:xfrm flipV="1">
            <a:off x="760138" y="8468403"/>
            <a:ext cx="8012453" cy="0"/>
          </a:xfrm>
          <a:prstGeom prst="line">
            <a:avLst/>
          </a:prstGeom>
          <a:ln w="38100" cap="flat">
            <a:solidFill>
              <a:srgbClr val="0D3B8A"/>
            </a:solidFill>
            <a:prstDash val="solid"/>
            <a:headEnd type="none" w="sm" len="sm"/>
            <a:tailEnd type="oval" w="lg" len="lg"/>
          </a:ln>
          <a:effectLst/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800100" y="2534840"/>
            <a:ext cx="16687800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Понятие, Элементы и Функции БРЕНДА</a:t>
            </a:r>
            <a:endParaRPr lang="en-US" sz="120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0363200" y="4381500"/>
            <a:ext cx="11707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xmlns="" id="{A94D3666-AE52-0E6F-F895-99AF21005420}"/>
              </a:ext>
            </a:extLst>
          </p:cNvPr>
          <p:cNvSpPr/>
          <p:nvPr/>
        </p:nvSpPr>
        <p:spPr>
          <a:xfrm>
            <a:off x="-1295400" y="5284224"/>
            <a:ext cx="7796369" cy="5031911"/>
          </a:xfrm>
          <a:custGeom>
            <a:avLst/>
            <a:gdLst/>
            <a:ahLst/>
            <a:cxnLst/>
            <a:rect l="l" t="t" r="r" b="b"/>
            <a:pathLst>
              <a:path w="10183301" h="6406222">
                <a:moveTo>
                  <a:pt x="0" y="0"/>
                </a:moveTo>
                <a:lnTo>
                  <a:pt x="10183300" y="0"/>
                </a:lnTo>
                <a:lnTo>
                  <a:pt x="10183300" y="6406222"/>
                </a:lnTo>
                <a:lnTo>
                  <a:pt x="0" y="64062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699048" y="3020329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043146" y="2027128"/>
            <a:ext cx="8244854" cy="8259872"/>
          </a:xfrm>
          <a:custGeom>
            <a:avLst/>
            <a:gdLst/>
            <a:ahLst/>
            <a:cxnLst/>
            <a:rect l="l" t="t" r="r" b="b"/>
            <a:pathLst>
              <a:path w="8244854" h="8259872">
                <a:moveTo>
                  <a:pt x="0" y="0"/>
                </a:moveTo>
                <a:lnTo>
                  <a:pt x="8244854" y="0"/>
                </a:lnTo>
                <a:lnTo>
                  <a:pt x="8244854" y="8259872"/>
                </a:lnTo>
                <a:lnTo>
                  <a:pt x="0" y="82598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368889" y="1485900"/>
            <a:ext cx="5067300" cy="19352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6800"/>
              </a:lnSpc>
            </a:pPr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БРЕНД</a:t>
            </a:r>
            <a:r>
              <a:rPr lang="en-US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57749" y="3674525"/>
            <a:ext cx="9304819" cy="49650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это не просто название или логотип, а целый комплекс ассоциаций, эмоций и ожиданий, связанных с продуктом или услугой. Как отмечает Трейси Б. в своей книге, успешный бренд способен выделяться на фоне конкурентов и доминировать на рынке благодаря уникальному предложению, которое резонирует с целевой аудиторией. Бренд формирует идентичность компании и служит ее визитной карточкой. </a:t>
            </a:r>
            <a:endParaRPr lang="en-US" sz="2800" dirty="0">
              <a:solidFill>
                <a:srgbClr val="0D3B8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472515" y="6955245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30" y="0"/>
                </a:lnTo>
                <a:lnTo>
                  <a:pt x="10945030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472514" y="1049895"/>
            <a:ext cx="8391593" cy="1295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080"/>
              </a:lnSpc>
            </a:pPr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Элементы</a:t>
            </a:r>
            <a:endParaRPr lang="en-US" sz="120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5800" y="2737801"/>
            <a:ext cx="10287000" cy="69529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32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Название</a:t>
            </a:r>
            <a:r>
              <a:rPr lang="ru-RU" sz="32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Это первое, что воспринимает потребитель, и оно должно быть легко запоминаемым.</a:t>
            </a:r>
          </a:p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32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Логотип</a:t>
            </a:r>
            <a:r>
              <a:rPr lang="ru-RU" sz="32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Визуальный символ, который должен быть уникальным и отражать суть бренда.</a:t>
            </a:r>
          </a:p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32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Упаковка</a:t>
            </a:r>
            <a:r>
              <a:rPr lang="ru-RU" sz="32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Дизайн упаковки влияет на первое впечатление о продукте.</a:t>
            </a:r>
          </a:p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32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Слоган</a:t>
            </a:r>
            <a:r>
              <a:rPr lang="ru-RU" sz="32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Краткое выражение, которое передает основное сообщение бренда.</a:t>
            </a:r>
          </a:p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3200" b="1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Качество продукта</a:t>
            </a:r>
            <a:r>
              <a:rPr lang="ru-RU" sz="32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: Соответствие ожиданиям потребителей является основой для формирования положительного имиджа.</a:t>
            </a:r>
          </a:p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endParaRPr lang="en-US" sz="2800" dirty="0">
              <a:solidFill>
                <a:srgbClr val="0D3B8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2268200" y="-5191423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6248400" y="308610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xmlns="" id="{5268CFF5-2B53-2D4F-8F29-787902C7FE29}"/>
              </a:ext>
            </a:extLst>
          </p:cNvPr>
          <p:cNvSpPr/>
          <p:nvPr/>
        </p:nvSpPr>
        <p:spPr>
          <a:xfrm>
            <a:off x="10752904" y="2737801"/>
            <a:ext cx="7086072" cy="7573444"/>
          </a:xfrm>
          <a:custGeom>
            <a:avLst/>
            <a:gdLst/>
            <a:ahLst/>
            <a:cxnLst/>
            <a:rect l="l" t="t" r="r" b="b"/>
            <a:pathLst>
              <a:path w="8688502" h="8965621">
                <a:moveTo>
                  <a:pt x="0" y="0"/>
                </a:moveTo>
                <a:lnTo>
                  <a:pt x="8688502" y="0"/>
                </a:lnTo>
                <a:lnTo>
                  <a:pt x="8688502" y="8965621"/>
                </a:lnTo>
                <a:lnTo>
                  <a:pt x="0" y="896562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478467" y="419100"/>
            <a:ext cx="10802857" cy="1782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860"/>
              </a:lnSpc>
            </a:pPr>
            <a:r>
              <a:rPr lang="ru-RU" sz="119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Функции</a:t>
            </a:r>
            <a:endParaRPr lang="en-US" sz="99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99889" y="2816403"/>
            <a:ext cx="8538116" cy="3465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4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01. Идентификация: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Бренд помогает выделить продукт среди множества аналогичных предложений.</a:t>
            </a:r>
          </a:p>
          <a:p>
            <a:pPr algn="ctr">
              <a:lnSpc>
                <a:spcPts val="8599"/>
              </a:lnSpc>
            </a:pPr>
            <a:endParaRPr lang="en-US" sz="4299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448800" y="2816403"/>
            <a:ext cx="8538116" cy="25082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02. Создание ценности: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Сильный бренд может повышать стоимость товара и создавать лояльность клиентов.</a:t>
            </a:r>
            <a:endParaRPr lang="en-US" sz="4299" dirty="0">
              <a:solidFill>
                <a:srgbClr val="0D3B8A"/>
              </a:solidFill>
              <a:latin typeface="Montserrat" panose="00000500000000000000" pitchFamily="2" charset="-52"/>
              <a:ea typeface="Impact"/>
              <a:cs typeface="Impact"/>
              <a:sym typeface="Impact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3201590" y="-661338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4769113" y="4996397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xmlns="" id="{1661AFB3-7FB9-8BBE-35BE-BE489FDEEFCD}"/>
              </a:ext>
            </a:extLst>
          </p:cNvPr>
          <p:cNvSpPr txBox="1"/>
          <p:nvPr/>
        </p:nvSpPr>
        <p:spPr>
          <a:xfrm>
            <a:off x="4471587" y="6515100"/>
            <a:ext cx="9344826" cy="31238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03. Эмоциональная связь: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Бренд формирует эмоциональную привязанность у потребителей, что способствует повторным покупкам. </a:t>
            </a:r>
            <a:endParaRPr lang="en-US" sz="4299" dirty="0">
              <a:solidFill>
                <a:srgbClr val="0D3B8A"/>
              </a:solidFill>
              <a:latin typeface="Montserrat" panose="00000500000000000000" pitchFamily="2" charset="-52"/>
              <a:ea typeface="Impact"/>
              <a:cs typeface="Impact"/>
              <a:sym typeface="Impact"/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xmlns="" id="{3635147E-39DA-EB57-0157-37F82DD10751}"/>
              </a:ext>
            </a:extLst>
          </p:cNvPr>
          <p:cNvSpPr/>
          <p:nvPr/>
        </p:nvSpPr>
        <p:spPr>
          <a:xfrm>
            <a:off x="-4769113" y="6236582"/>
            <a:ext cx="8538116" cy="871086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594B2F0-4369-D15E-EF34-0826FBDDD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xmlns="" id="{9773DD37-3BCA-2B51-78CC-6E77078DA010}"/>
              </a:ext>
            </a:extLst>
          </p:cNvPr>
          <p:cNvSpPr txBox="1"/>
          <p:nvPr/>
        </p:nvSpPr>
        <p:spPr>
          <a:xfrm>
            <a:off x="3478467" y="419100"/>
            <a:ext cx="10802857" cy="1782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860"/>
              </a:lnSpc>
            </a:pPr>
            <a:r>
              <a:rPr lang="ru-RU" sz="119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Функции</a:t>
            </a:r>
            <a:endParaRPr lang="en-US" sz="99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xmlns="" id="{A4DF5A5E-AE8E-F0ED-96B8-3671EA724904}"/>
              </a:ext>
            </a:extLst>
          </p:cNvPr>
          <p:cNvSpPr txBox="1"/>
          <p:nvPr/>
        </p:nvSpPr>
        <p:spPr>
          <a:xfrm>
            <a:off x="499889" y="2816403"/>
            <a:ext cx="8538116" cy="59275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4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04. Упрощение выбора: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Бренд помогает потребителям принимать решения о покупке, снижая риск выбора некачественного товара. Известные бренды вызывают большее доверие у покупателей.</a:t>
            </a:r>
          </a:p>
          <a:p>
            <a:pPr algn="ctr">
              <a:lnSpc>
                <a:spcPts val="8599"/>
              </a:lnSpc>
            </a:pPr>
            <a:endParaRPr lang="en-US" sz="4299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AA402CC6-062D-9D89-C55C-B7846ADA425A}"/>
              </a:ext>
            </a:extLst>
          </p:cNvPr>
          <p:cNvSpPr txBox="1"/>
          <p:nvPr/>
        </p:nvSpPr>
        <p:spPr>
          <a:xfrm>
            <a:off x="9634711" y="4263656"/>
            <a:ext cx="8153400" cy="49704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299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05. Конкурентное преимущество: </a:t>
            </a:r>
            <a:r>
              <a:rPr lang="ru-RU" sz="4000" dirty="0">
                <a:solidFill>
                  <a:srgbClr val="0D3B8A"/>
                </a:solidFill>
                <a:latin typeface="Montserrat" panose="00000500000000000000" pitchFamily="2" charset="-52"/>
                <a:ea typeface="Impact"/>
                <a:cs typeface="Impact"/>
                <a:sym typeface="Impact"/>
              </a:rPr>
              <a:t>Сильный бренд может обеспечить компании конкурентное преимущество на рынке, позволяя ей выделяться среди конкурентов и привлекать больше клиентов.</a:t>
            </a:r>
            <a:endParaRPr lang="en-US" sz="4299" dirty="0">
              <a:solidFill>
                <a:srgbClr val="0D3B8A"/>
              </a:solidFill>
              <a:latin typeface="Montserrat" panose="00000500000000000000" pitchFamily="2" charset="-52"/>
              <a:ea typeface="Impact"/>
              <a:cs typeface="Impact"/>
              <a:sym typeface="Impac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xmlns="" id="{BE611F2F-FA5C-268A-C138-C89761962A03}"/>
              </a:ext>
            </a:extLst>
          </p:cNvPr>
          <p:cNvSpPr/>
          <p:nvPr/>
        </p:nvSpPr>
        <p:spPr>
          <a:xfrm>
            <a:off x="13201590" y="-6613380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42D7DC25-0D95-28FA-183D-B10B962F8791}"/>
              </a:ext>
            </a:extLst>
          </p:cNvPr>
          <p:cNvSpPr/>
          <p:nvPr/>
        </p:nvSpPr>
        <p:spPr>
          <a:xfrm>
            <a:off x="-4769113" y="4996397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xmlns="" id="{EAB35BDC-2365-15F8-284E-87BD58E0B67B}"/>
              </a:ext>
            </a:extLst>
          </p:cNvPr>
          <p:cNvSpPr/>
          <p:nvPr/>
        </p:nvSpPr>
        <p:spPr>
          <a:xfrm>
            <a:off x="-4769113" y="6236582"/>
            <a:ext cx="8538116" cy="871086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865459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3A9EC23-81F1-0032-0F5A-E75AE5C0B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xmlns="" id="{015F4507-8618-F40D-F65B-EF97F173FB63}"/>
              </a:ext>
            </a:extLst>
          </p:cNvPr>
          <p:cNvSpPr txBox="1"/>
          <p:nvPr/>
        </p:nvSpPr>
        <p:spPr>
          <a:xfrm>
            <a:off x="800100" y="2534840"/>
            <a:ext cx="16687800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Понятие, Элементы и Функции ИМИДЖА</a:t>
            </a:r>
            <a:endParaRPr lang="en-US" sz="12000" dirty="0">
              <a:solidFill>
                <a:srgbClr val="0D3B8A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819B2FC6-A7CF-4B2E-B74E-2484B4CD0D54}"/>
              </a:ext>
            </a:extLst>
          </p:cNvPr>
          <p:cNvSpPr/>
          <p:nvPr/>
        </p:nvSpPr>
        <p:spPr>
          <a:xfrm>
            <a:off x="10363200" y="4381500"/>
            <a:ext cx="11707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xmlns="" id="{E62B23B7-3324-AD0F-7067-D1B267CFE550}"/>
              </a:ext>
            </a:extLst>
          </p:cNvPr>
          <p:cNvSpPr/>
          <p:nvPr/>
        </p:nvSpPr>
        <p:spPr>
          <a:xfrm>
            <a:off x="-1295400" y="5284224"/>
            <a:ext cx="7796369" cy="5031911"/>
          </a:xfrm>
          <a:custGeom>
            <a:avLst/>
            <a:gdLst/>
            <a:ahLst/>
            <a:cxnLst/>
            <a:rect l="l" t="t" r="r" b="b"/>
            <a:pathLst>
              <a:path w="10183301" h="6406222">
                <a:moveTo>
                  <a:pt x="0" y="0"/>
                </a:moveTo>
                <a:lnTo>
                  <a:pt x="10183300" y="0"/>
                </a:lnTo>
                <a:lnTo>
                  <a:pt x="10183300" y="6406222"/>
                </a:lnTo>
                <a:lnTo>
                  <a:pt x="0" y="64062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15607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061C383-7A3C-E806-E3E1-DC96CB167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xmlns="" id="{FBD53165-0F34-602D-03ED-5C78471BFF78}"/>
              </a:ext>
            </a:extLst>
          </p:cNvPr>
          <p:cNvSpPr/>
          <p:nvPr/>
        </p:nvSpPr>
        <p:spPr>
          <a:xfrm>
            <a:off x="10699048" y="3020329"/>
            <a:ext cx="10945029" cy="10581206"/>
          </a:xfrm>
          <a:custGeom>
            <a:avLst/>
            <a:gdLst/>
            <a:ahLst/>
            <a:cxnLst/>
            <a:rect l="l" t="t" r="r" b="b"/>
            <a:pathLst>
              <a:path w="10945029" h="10581206">
                <a:moveTo>
                  <a:pt x="0" y="0"/>
                </a:moveTo>
                <a:lnTo>
                  <a:pt x="10945029" y="0"/>
                </a:lnTo>
                <a:lnTo>
                  <a:pt x="10945029" y="10581205"/>
                </a:lnTo>
                <a:lnTo>
                  <a:pt x="0" y="105812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4AED92EF-16BC-CEE5-FE6D-78E710507A3D}"/>
              </a:ext>
            </a:extLst>
          </p:cNvPr>
          <p:cNvSpPr txBox="1"/>
          <p:nvPr/>
        </p:nvSpPr>
        <p:spPr>
          <a:xfrm>
            <a:off x="2368889" y="1485900"/>
            <a:ext cx="5067300" cy="19352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6800"/>
              </a:lnSpc>
            </a:pPr>
            <a:r>
              <a:rPr lang="ru-RU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ИМИДЖ</a:t>
            </a:r>
            <a:r>
              <a:rPr lang="en-US" sz="12000" dirty="0">
                <a:solidFill>
                  <a:srgbClr val="0D3B8A"/>
                </a:solidFill>
                <a:latin typeface="Impact"/>
                <a:ea typeface="Impact"/>
                <a:cs typeface="Impact"/>
                <a:sym typeface="Impact"/>
              </a:rPr>
              <a:t> 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xmlns="" id="{B2770250-80AC-DEC9-F8DA-6D1CED44A6CF}"/>
              </a:ext>
            </a:extLst>
          </p:cNvPr>
          <p:cNvSpPr txBox="1"/>
          <p:nvPr/>
        </p:nvSpPr>
        <p:spPr>
          <a:xfrm>
            <a:off x="257750" y="3674525"/>
            <a:ext cx="8244854" cy="39648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l">
              <a:lnSpc>
                <a:spcPts val="3936"/>
              </a:lnSpc>
              <a:buFont typeface="Arial"/>
              <a:buChar char="•"/>
            </a:pPr>
            <a:r>
              <a:rPr lang="ru-RU" sz="2800" dirty="0">
                <a:solidFill>
                  <a:srgbClr val="0D3B8A"/>
                </a:solidFill>
                <a:latin typeface="Montserrat"/>
                <a:ea typeface="Montserrat"/>
                <a:cs typeface="Montserrat"/>
                <a:sym typeface="Montserrat"/>
              </a:rPr>
              <a:t> это образ или восприятие компании в сознании потребителей, который формируется на основе их опыта, отзывов и коммуникаций с компанией. Шишлов И. Ю. подчеркивает, что имидж может изменяться быстро в зависимости от внешних факторов и внутренней политики компании.</a:t>
            </a:r>
            <a:endParaRPr lang="en-US" sz="2800" dirty="0">
              <a:solidFill>
                <a:srgbClr val="0D3B8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Freeform 2">
            <a:extLst>
              <a:ext uri="{FF2B5EF4-FFF2-40B4-BE49-F238E27FC236}">
                <a16:creationId xmlns:a16="http://schemas.microsoft.com/office/drawing/2014/main" xmlns="" id="{6FC0D473-56C2-0122-FCA1-4AC3C3D18EE9}"/>
              </a:ext>
            </a:extLst>
          </p:cNvPr>
          <p:cNvSpPr/>
          <p:nvPr/>
        </p:nvSpPr>
        <p:spPr>
          <a:xfrm>
            <a:off x="10134600" y="1280673"/>
            <a:ext cx="7299355" cy="7725653"/>
          </a:xfrm>
          <a:custGeom>
            <a:avLst/>
            <a:gdLst/>
            <a:ahLst/>
            <a:cxnLst/>
            <a:rect l="l" t="t" r="r" b="b"/>
            <a:pathLst>
              <a:path w="5520839" h="6184239">
                <a:moveTo>
                  <a:pt x="0" y="0"/>
                </a:moveTo>
                <a:lnTo>
                  <a:pt x="5520839" y="0"/>
                </a:lnTo>
                <a:lnTo>
                  <a:pt x="5520839" y="6184239"/>
                </a:lnTo>
                <a:lnTo>
                  <a:pt x="0" y="61842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201771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851</Words>
  <Application>Microsoft Office PowerPoint</Application>
  <PresentationFormat>Произвольный</PresentationFormat>
  <Paragraphs>66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Montserrat</vt:lpstr>
      <vt:lpstr>Impact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and White Illustrative Thesis Defense Presentation</dc:title>
  <dc:creator>Redmi</dc:creator>
  <cp:lastModifiedBy>Anna</cp:lastModifiedBy>
  <cp:revision>6</cp:revision>
  <dcterms:created xsi:type="dcterms:W3CDTF">2006-08-16T00:00:00Z</dcterms:created>
  <dcterms:modified xsi:type="dcterms:W3CDTF">2026-05-05T11:26:04Z</dcterms:modified>
  <dc:identifier>DAG_e99qgK4</dc:identifier>
</cp:coreProperties>
</file>